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74" r:id="rId2"/>
    <p:sldId id="271" r:id="rId3"/>
    <p:sldId id="272" r:id="rId4"/>
    <p:sldId id="273" r:id="rId5"/>
    <p:sldId id="275" r:id="rId6"/>
    <p:sldId id="276" r:id="rId7"/>
    <p:sldId id="277" r:id="rId8"/>
    <p:sldId id="256" r:id="rId9"/>
    <p:sldId id="278" r:id="rId10"/>
    <p:sldId id="284" r:id="rId11"/>
    <p:sldId id="280" r:id="rId12"/>
    <p:sldId id="286" r:id="rId13"/>
    <p:sldId id="281" r:id="rId14"/>
    <p:sldId id="282" r:id="rId15"/>
    <p:sldId id="287" r:id="rId16"/>
    <p:sldId id="288" r:id="rId17"/>
    <p:sldId id="259" r:id="rId18"/>
    <p:sldId id="263" r:id="rId19"/>
    <p:sldId id="261" r:id="rId20"/>
    <p:sldId id="262" r:id="rId21"/>
    <p:sldId id="283" r:id="rId22"/>
    <p:sldId id="285" r:id="rId23"/>
    <p:sldId id="264" r:id="rId24"/>
    <p:sldId id="265" r:id="rId25"/>
    <p:sldId id="266" r:id="rId26"/>
    <p:sldId id="289" r:id="rId27"/>
    <p:sldId id="290" r:id="rId28"/>
    <p:sldId id="291" r:id="rId29"/>
    <p:sldId id="292" r:id="rId30"/>
    <p:sldId id="293" r:id="rId31"/>
    <p:sldId id="294" r:id="rId32"/>
    <p:sldId id="296" r:id="rId33"/>
    <p:sldId id="295" r:id="rId34"/>
    <p:sldId id="297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>
      <p:cViewPr>
        <p:scale>
          <a:sx n="107" d="100"/>
          <a:sy n="107" d="100"/>
        </p:scale>
        <p:origin x="-1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CF83-A454-48D2-96EC-F7CDA8513E77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39156-1366-4BD1-8CC0-C90F78088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0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45000">
              <a:schemeClr val="bg2">
                <a:shade val="68000"/>
                <a:satMod val="155000"/>
              </a:schemeClr>
            </a:gs>
            <a:gs pos="100000">
              <a:schemeClr val="bg2">
                <a:tint val="70000"/>
                <a:satMod val="17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08.06.2016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    Россия – Греция:</a:t>
            </a:r>
            <a:br>
              <a:rPr lang="ru-RU" i="1" dirty="0" smtClean="0">
                <a:solidFill>
                  <a:srgbClr val="800000"/>
                </a:solidFill>
                <a:latin typeface="Book Antiqua" panose="02040602050305030304" pitchFamily="18" charset="0"/>
              </a:rPr>
            </a:br>
            <a:r>
              <a:rPr lang="ru-RU" i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                   общие страницы истории</a:t>
            </a:r>
            <a:endParaRPr lang="ru-RU" i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 descr="\\192.168.0.106\Data\ДОКУМЕНТЫ1\2016\PROJECTS 2016\Лекция Теодоры,24.04.2016\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4134371" cy="232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58112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Ελλάδα – Ρωσία</a:t>
            </a:r>
            <a:r>
              <a:rPr lang="en-US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:</a:t>
            </a:r>
            <a:r>
              <a:rPr lang="ru-RU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                 </a:t>
            </a:r>
            <a:r>
              <a:rPr lang="el-GR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κοινές σελίδες ιστορίας</a:t>
            </a:r>
            <a:endParaRPr lang="ru-RU" sz="32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731691"/>
            <a:ext cx="1059052" cy="7735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760" y="3429000"/>
            <a:ext cx="1000170" cy="10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1" y="3429000"/>
            <a:ext cx="1109228" cy="73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19737"/>
            <a:ext cx="1568293" cy="68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91197"/>
            <a:ext cx="1366936" cy="102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527679"/>
            <a:ext cx="1822731" cy="80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63" y="1988840"/>
            <a:ext cx="1506017" cy="104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882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b="16051"/>
          <a:stretch>
            <a:fillRect/>
          </a:stretch>
        </p:blipFill>
        <p:spPr>
          <a:xfrm>
            <a:off x="3131840" y="692696"/>
            <a:ext cx="5280596" cy="346022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25886" y="4437112"/>
            <a:ext cx="6686550" cy="10541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В.Г.Перов</a:t>
            </a:r>
            <a:r>
              <a:rPr lang="ru-RU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1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«Первые христиане в Киеве». 1880. Картина иллюстрирует тайные встречи христиан в языческом Киеве</a:t>
            </a:r>
          </a:p>
        </p:txBody>
      </p:sp>
    </p:spTree>
    <p:extLst>
      <p:ext uri="{BB962C8B-B14F-4D97-AF65-F5344CB8AC3E}">
        <p14:creationId xmlns:p14="http://schemas.microsoft.com/office/powerpoint/2010/main" val="420975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4797152"/>
            <a:ext cx="7772400" cy="914400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Херсонес. Еще в 5 веке до Р.Х. в окрестностях нынешнего Севастополя поселились греки. Они основали здесь город-порт Херсонес, с 6 века бывший центром христианства в этих краях, и ставший в 988 году колыбелью Православия для Русской земли. Здесь был крещен святой равноапостольный князь Владимир и его дружина. Отсюда Православие начало свой победоносный путь по всей Руси. В честь этого славного события в 1891 году был построен величественный Владимирский собор.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859811" cy="302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259601"/>
            <a:ext cx="599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Севастополь - Херсонес - Владимирский собор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3" y="1268760"/>
            <a:ext cx="3888432" cy="371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2068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ОЛЬГА</a:t>
            </a:r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(княгиня Киевская)</a:t>
            </a:r>
            <a:endParaRPr lang="ru-RU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55410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Η 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Πριγκίπισσα Όλγα </a:t>
            </a:r>
            <a:r>
              <a:rPr lang="el-GR" sz="2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ασπάστηκε το</a:t>
            </a:r>
          </a:p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Χριστιανισμό 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από το Βυζάντιο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3772"/>
            <a:ext cx="3384376" cy="412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71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84" y="764704"/>
            <a:ext cx="208136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7" y="2924944"/>
            <a:ext cx="1809892" cy="254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3556000" cy="1917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cap="all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ПАМЯТНИК СВЯТЫМ РАВНОАПОСТОЛЬНЫМ КИРИЛЛУ И МЕФОДИЮ В СЕВАСТОПОЛЕ-</a:t>
            </a:r>
            <a:r>
              <a:rPr lang="el-GR" sz="1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μνημειο κυριλλου και μεθοδιου </a:t>
            </a:r>
            <a:r>
              <a:rPr lang="el-GR" sz="1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στη χερσονησο </a:t>
            </a:r>
            <a:r>
              <a:rPr lang="el-GR" sz="18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</a:t>
            </a:r>
            <a:r>
              <a:rPr lang="el-GR" sz="1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εβαστουπολη</a:t>
            </a:r>
            <a:r>
              <a:rPr lang="el-GR" sz="18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</a:t>
            </a:r>
            <a:r>
              <a:rPr lang="el-GR" sz="1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18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2491299" y="3349347"/>
            <a:ext cx="3605212" cy="2520280"/>
          </a:xfrm>
          <a:prstGeom prst="rect">
            <a:avLst/>
          </a:prstGeom>
        </p:spPr>
        <p:txBody>
          <a:bodyPr rtlCol="0">
            <a:no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1800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Памятник святым равноапостольным Кириллу и Мефодию—создателям первой славянской азбуки, великим просветителям.</a:t>
            </a:r>
          </a:p>
          <a:p>
            <a:pPr>
              <a:buFont typeface="Wingdings 3" charset="2"/>
              <a:buNone/>
              <a:defRPr/>
            </a:pPr>
            <a:r>
              <a:rPr lang="ru-RU" sz="1800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Автор памятника—харьковский скульптор Александр Демченко. Севастополь</a:t>
            </a:r>
            <a:endParaRPr lang="ru-RU" sz="1800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1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937321"/>
            <a:ext cx="2088232" cy="278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1321112" cy="336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937321"/>
            <a:ext cx="2464722" cy="278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5724028" cy="16748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Μάξιμος ο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Γραικός – Максим Грек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;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миру — 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Михаи́л Триво́лис, русский религиозный публицист, писатель и переводчик. Этнический грек. Канонизирован Русской церковью в лике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преподобных 21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января (3 февраля),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обретение мощей 21 июня (4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июля), мощи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Успенском Соборе Троице-Сергиевой Лавры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50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2.patriarchia.ru/549/845/1234/1IMG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3"/>
            <a:ext cx="2601466" cy="403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230981"/>
            <a:ext cx="4765973" cy="2540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3784" y="764704"/>
            <a:ext cx="5721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Фотий</a:t>
            </a: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(митрополит Киевский)</a:t>
            </a:r>
          </a:p>
          <a:p>
            <a:pPr algn="ctr"/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1743" y="5661248"/>
            <a:ext cx="4350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Φώτιος Μονεμβασιώτης </a:t>
            </a:r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53136"/>
            <a:ext cx="8291264" cy="138401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800000"/>
                </a:solidFill>
                <a:effectLst/>
                <a:latin typeface="Book Antiqua" panose="02040602050305030304" pitchFamily="18" charset="0"/>
              </a:rPr>
              <a:t>Феофа́н Грек — великий византийский иконописец, миниатюрист и мастер монументальных фресковых росписей.</a:t>
            </a:r>
            <a:endParaRPr lang="ru-RU" sz="2800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2781300" cy="40005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20688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Работал на Руси </a:t>
            </a:r>
            <a:r>
              <a:rPr 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во второй половине XIV - начале XV веков. </a:t>
            </a:r>
            <a:r>
              <a:rPr lang="el-GR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- Θεοφάνης ο Γραικός</a:t>
            </a:r>
            <a:endParaRPr lang="ru-RU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Παντοκράτωρ του </a:t>
            </a:r>
            <a:r>
              <a:rPr lang="el-GR" dirty="0">
                <a:solidFill>
                  <a:srgbClr val="002060"/>
                </a:solidFill>
                <a:latin typeface="Book Antiqua" panose="02040602050305030304" pitchFamily="18" charset="0"/>
              </a:rPr>
              <a:t>αγιογράφου Θεοφάνους του Γραικού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80728"/>
            <a:ext cx="3590131" cy="3590131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3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07244"/>
            <a:ext cx="2232248" cy="3705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6907" y="3239441"/>
            <a:ext cx="4578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Ζωή Σοφία Παλαιολογίνα</a:t>
            </a:r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7" y="1772816"/>
            <a:ext cx="5381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София-Зои Палеолог</a:t>
            </a:r>
            <a:endParaRPr lang="ru-RU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256490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1455— </a:t>
            </a:r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7/04/1503</a:t>
            </a:r>
            <a:endParaRPr lang="ru-RU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64704"/>
            <a:ext cx="7416824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400" b="1" cap="all" dirty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АРСЕНИЙ </a:t>
            </a:r>
            <a:r>
              <a:rPr lang="ru-RU" sz="2400" b="1" cap="all" dirty="0" smtClean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ЭЛАССОНСКИЙ</a:t>
            </a:r>
            <a:r>
              <a:rPr lang="en-US" sz="2400" b="1" cap="all" dirty="0" smtClean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-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архиепископ </a:t>
            </a:r>
            <a:r>
              <a:rPr lang="ru-RU" sz="2400" b="1" dirty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Суздальский и Тарусский</a:t>
            </a:r>
            <a:endParaRPr lang="ru-RU" sz="2400" b="1" cap="all" dirty="0">
              <a:solidFill>
                <a:srgbClr val="8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67491"/>
            <a:ext cx="3312368" cy="440071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3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81128"/>
            <a:ext cx="8183880" cy="105156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800000"/>
                </a:solidFill>
                <a:latin typeface="Book Antiqua" panose="02040602050305030304" pitchFamily="18" charset="0"/>
              </a:rPr>
              <a:t>П</a:t>
            </a:r>
            <a:r>
              <a:rPr lang="ru-RU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ричерноморье</a:t>
            </a:r>
            <a:endParaRPr lang="ru-RU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542958" cy="349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714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7848872" cy="1015663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Αρχιεπίσκοπος Αρσένιος Ελασσόνος, επίτροπος 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του Ναού των Αρχαγγέλων Μιχαήλ και Γαβριήλ στα χρόνια του Ιβάν του Τρομερού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132856"/>
            <a:ext cx="2667000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5" y="2852936"/>
            <a:ext cx="3689467" cy="2907593"/>
          </a:xfrm>
          <a:prstGeom prst="rect">
            <a:avLst/>
          </a:prstGeom>
        </p:spPr>
      </p:pic>
      <p:pic>
        <p:nvPicPr>
          <p:cNvPr id="5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852936"/>
            <a:ext cx="3597473" cy="287109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624736" cy="172819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Иоанникий Лихуд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</a:t>
            </a:r>
            <a:r>
              <a:rPr lang="el-GR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Ιωαννίκιος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Λειχούδης, 1633 — 1717) </a:t>
            </a: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 Софроний Лихуд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Σωφρόνιος Λειχούδης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1652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— 1730)</a:t>
            </a:r>
          </a:p>
        </p:txBody>
      </p:sp>
    </p:spTree>
    <p:extLst>
      <p:ext uri="{BB962C8B-B14F-4D97-AF65-F5344CB8AC3E}">
        <p14:creationId xmlns:p14="http://schemas.microsoft.com/office/powerpoint/2010/main" val="4086614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8" b="21358"/>
          <a:stretch>
            <a:fillRect/>
          </a:stretch>
        </p:blipFill>
        <p:spPr>
          <a:xfrm>
            <a:off x="2267744" y="1062844"/>
            <a:ext cx="5924501" cy="256137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91680" y="4221088"/>
            <a:ext cx="6584555" cy="108012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Братья Лихуды</a:t>
            </a:r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основатели Славогреколатинской Академии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/ Μνημείο αδελφών Λειχούδη, ιδρυτών Σλαβογραικολατινικής Ακαδημίας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792088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Создание 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в 1687 греческими братьями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Иоаникием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и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Софронием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Лихуди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Славо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-греко-латинской академии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2900682" cy="4271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9713" y="2974084"/>
            <a:ext cx="457200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Σλάβο-Γρέκο-Λατινική Ακαδημία, πρώτο ανώτατο εκπαιδευτικό Ίδρυμα </a:t>
            </a:r>
            <a:r>
              <a:rPr lang="el-GR" b="1" dirty="0">
                <a:solidFill>
                  <a:srgbClr val="002060"/>
                </a:solidFill>
                <a:latin typeface="Book Antiqua" panose="02040602050305030304" pitchFamily="18" charset="0"/>
              </a:rPr>
              <a:t>της </a:t>
            </a:r>
            <a:r>
              <a:rPr lang="el-GR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Ρωσίας, ιδρυθέν το 1687 από τους αδελφούς Σωφρόνιο και Ιωαν</a:t>
            </a:r>
            <a:r>
              <a:rPr lang="el-GR" b="1" dirty="0">
                <a:solidFill>
                  <a:srgbClr val="002060"/>
                </a:solidFill>
                <a:latin typeface="Book Antiqua" panose="02040602050305030304" pitchFamily="18" charset="0"/>
              </a:rPr>
              <a:t>ν</a:t>
            </a:r>
            <a:r>
              <a:rPr lang="el-GR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ίκιο </a:t>
            </a:r>
            <a:r>
              <a:rPr lang="el-GR" b="1" dirty="0">
                <a:solidFill>
                  <a:srgbClr val="002060"/>
                </a:solidFill>
                <a:latin typeface="Book Antiqua" panose="02040602050305030304" pitchFamily="18" charset="0"/>
              </a:rPr>
              <a:t>Λειχούδη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517232"/>
            <a:ext cx="59046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6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Αρχιεπίσκοπος Νικηφόρος Θεοτόκης</a:t>
            </a:r>
            <a:endParaRPr lang="ru-RU" sz="2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7715" y="764704"/>
            <a:ext cx="56925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Никифор </a:t>
            </a:r>
            <a:r>
              <a:rPr lang="ru-RU" sz="2800" b="1" dirty="0" err="1" smtClean="0">
                <a:solidFill>
                  <a:srgbClr val="800000"/>
                </a:solidFill>
                <a:latin typeface="Book Antiqua" panose="02040602050305030304" pitchFamily="18" charset="0"/>
              </a:rPr>
              <a:t>Феотоки</a:t>
            </a:r>
            <a:r>
              <a:rPr lang="el-GR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l-GR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(</a:t>
            </a:r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архиепископ Астраханский и Ставропольский</a:t>
            </a:r>
            <a:r>
              <a:rPr lang="el-GR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)</a:t>
            </a:r>
            <a:endParaRPr lang="ru-RU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0804"/>
            <a:ext cx="3196952" cy="37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16824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Архиепископ Евгений (в </a:t>
            </a:r>
            <a:r>
              <a:rPr lang="ru-RU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миру</a:t>
            </a:r>
            <a:r>
              <a:rPr lang="en-US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Евгений </a:t>
            </a:r>
            <a:r>
              <a:rPr lang="ru-RU" sz="2000" b="1" dirty="0" err="1" smtClean="0">
                <a:solidFill>
                  <a:srgbClr val="800000"/>
                </a:solidFill>
                <a:latin typeface="Book Antiqua" panose="02040602050305030304" pitchFamily="18" charset="0"/>
              </a:rPr>
              <a:t>Булгарис</a:t>
            </a:r>
            <a:r>
              <a:rPr lang="el-GR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) -</a:t>
            </a:r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епископ Русской православной церкви, архиепископ Славянский и Херсонский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2917676" cy="4032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581128"/>
            <a:ext cx="417646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Ευγένιος </a:t>
            </a: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Βούλγαρης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8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29" y="692696"/>
            <a:ext cx="332536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4365104"/>
            <a:ext cx="48245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«Хиосский бой» (картина работы Айвазовского). На картине изображён кульминационный момент боя — столкновение «Святого Евстафия» и «Реал-Мустафы»</a:t>
            </a:r>
            <a:r>
              <a:rPr lang="ru-RU" alt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- </a:t>
            </a:r>
            <a:r>
              <a:rPr lang="el-GR" alt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Ναυμαχία της Χίου - πίνακας του Ρώσου ζωγράφου </a:t>
            </a:r>
            <a:r>
              <a:rPr lang="el-GR" altLang="ru-RU" sz="16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Αϊβαζόβσκι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772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860630"/>
            <a:ext cx="3248953" cy="345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63688" y="4581128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Картина И. К. Айвазовского «Чесменское сражение»</a:t>
            </a:r>
            <a:r>
              <a:rPr lang="ru-RU" altLang="ru-RU" b="1" dirty="0">
                <a:solidFill>
                  <a:srgbClr val="07033F"/>
                </a:solidFill>
                <a:latin typeface="Book Antiqua" panose="02040602050305030304" pitchFamily="18" charset="0"/>
              </a:rPr>
              <a:t> - </a:t>
            </a:r>
            <a:r>
              <a:rPr lang="el-GR" altLang="ru-RU" b="1" dirty="0">
                <a:solidFill>
                  <a:srgbClr val="07033F"/>
                </a:solidFill>
                <a:latin typeface="Book Antiqua" panose="02040602050305030304" pitchFamily="18" charset="0"/>
              </a:rPr>
              <a:t>Ναυμαχία Τσεσμέ – πίνακας του Ρώσου ζωγράφου Αϊβαζόβσκι</a:t>
            </a:r>
            <a:endParaRPr lang="ru-RU" altLang="ru-RU" b="1" dirty="0">
              <a:solidFill>
                <a:srgbClr val="07033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7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7" y="548680"/>
            <a:ext cx="5158085" cy="376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431622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Рисованное изображение истребления турецкого флота в Чесменской бухте в ночь с 25 на 26 июня (с 6 на 7 июля) 1770 года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– </a:t>
            </a:r>
            <a:r>
              <a:rPr lang="el-GR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Κατατρόπωση τουρκικού στόλου στη Ναυμαχία του Τσεσμέ, 25-26 Ιουνίου (6-7 Ιουλίου) 1770 </a:t>
            </a:r>
            <a:endParaRPr lang="ru-RU" sz="1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604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16" y="3429000"/>
            <a:ext cx="3301520" cy="22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428999"/>
            <a:ext cx="2741880" cy="22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694417" y="1052736"/>
            <a:ext cx="3949592" cy="2088232"/>
          </a:xfrm>
          <a:prstGeom prst="rect">
            <a:avLst/>
          </a:prstGeom>
        </p:spPr>
        <p:txBody>
          <a:bodyPr vert="horz" lIns="182880" tIns="91440" rtlCol="0">
            <a:normAutofit fontScale="625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26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Фёдор Фёдорович Ушако́в— русский флотоводец, адмирал (1799), командующий Черноморским флотом (1790—1792).</a:t>
            </a:r>
          </a:p>
          <a:p>
            <a:pPr>
              <a:buFont typeface="Wingdings 3" charset="2"/>
              <a:buNone/>
              <a:defRPr/>
            </a:pPr>
            <a:r>
              <a:rPr lang="ru-RU" sz="26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В 2001 году Русской православной церковью причислен к лику святых как праведный воин Феодор Ушаков</a:t>
            </a:r>
            <a:endParaRPr lang="ru-RU" sz="26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673612" y="1052736"/>
            <a:ext cx="3797300" cy="2304256"/>
          </a:xfrm>
          <a:prstGeom prst="rect">
            <a:avLst/>
          </a:prstGeom>
        </p:spPr>
        <p:txBody>
          <a:bodyPr rtlCol="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14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Сенявин Дмитрий Николаевич Севастополь- адмирал, после 1825 года командовавший Балтийским флотом. В 1807 году, возглавляя Вторую Архипелагскую экспедицию русского флота, одержал над турками победы в Афонском сражении и при Дарданеллах.</a:t>
            </a:r>
            <a:endParaRPr lang="ru-RU" sz="14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0225"/>
            <a:ext cx="5191166" cy="389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523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2860936" cy="36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4328" y="4498165"/>
            <a:ext cx="6096000" cy="147732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Φιλική 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Ἑταιρεία</a:t>
            </a:r>
            <a:r>
              <a:rPr lang="el-GR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Οδησσός, 1814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—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«Дружественнон общество»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— тайное общество (организация) греков, существовавшее в начале XIX века, целью которого было создание независимого греческого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государства, Одесса,1814.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23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25504"/>
            <a:ext cx="2773790" cy="203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020612"/>
            <a:ext cx="2016224" cy="27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4359557" cy="85226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ФИЛИКИ ЭТЕРИЯ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611560" y="2543068"/>
            <a:ext cx="3744416" cy="576262"/>
          </a:xfrm>
          <a:prstGeom prst="rect">
            <a:avLst/>
          </a:prstGeom>
        </p:spPr>
        <p:txBody>
          <a:bodyPr vert="horz" lIns="182880" tIns="91440" rtlCol="0">
            <a:normAutofit fontScale="925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1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Клятва вступающего в «Филики этерия»</a:t>
            </a:r>
            <a:endParaRPr lang="ru-RU" sz="1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4644008" y="908737"/>
            <a:ext cx="3998912" cy="1922462"/>
          </a:xfrm>
          <a:prstGeom prst="rect">
            <a:avLst/>
          </a:prstGeom>
        </p:spPr>
        <p:txBody>
          <a:bodyPr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ru-RU" altLang="ru-RU" sz="16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Именно эта организация подготовила греков к борьбе за независимость и навсегда связала историю Одессы с историей национально–государственного возрождения Греции.</a:t>
            </a:r>
          </a:p>
        </p:txBody>
      </p:sp>
    </p:spTree>
    <p:extLst>
      <p:ext uri="{BB962C8B-B14F-4D97-AF65-F5344CB8AC3E}">
        <p14:creationId xmlns:p14="http://schemas.microsoft.com/office/powerpoint/2010/main" val="4213384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3"/>
            <a:ext cx="439007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26642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Навари́нское</a:t>
            </a:r>
            <a:r>
              <a:rPr lang="ru-RU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морское сражение 1827 года</a:t>
            </a:r>
            <a:r>
              <a:rPr lang="el-GR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el-GR" sz="1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(Ναυμαχία Ναυαρίνου, Οκτώβριος 1827</a:t>
            </a:r>
            <a:r>
              <a:rPr lang="el-GR" sz="14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)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— крупное морское сражение между соединённой эскадрой России, Англии и Франции, с одной стороны, и турецко-египетским флотом — с другой. Произошло 8(20) октября 1827 года в </a:t>
            </a:r>
            <a:r>
              <a:rPr lang="ru-RU" sz="1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Наваринской</a:t>
            </a:r>
            <a:r>
              <a:rPr lang="ru-RU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бухте Ионического моря на юго-западном побережье полуострова Пелопоннес. Сражение следует рассматривать как один из эпизодов Греческой национально-освободительной революции 1821—1829 годов</a:t>
            </a:r>
          </a:p>
        </p:txBody>
      </p:sp>
    </p:spTree>
    <p:extLst>
      <p:ext uri="{BB962C8B-B14F-4D97-AF65-F5344CB8AC3E}">
        <p14:creationId xmlns:p14="http://schemas.microsoft.com/office/powerpoint/2010/main" val="2147731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2018"/>
            <a:ext cx="3360043" cy="224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21" y="892018"/>
            <a:ext cx="229388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3429000"/>
            <a:ext cx="37444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Иоа́нн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16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Каподи́стрия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, граф- </a:t>
            </a:r>
            <a:r>
              <a:rPr lang="ru-RU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Ιωάννης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Καπ</a:t>
            </a:r>
            <a:r>
              <a:rPr lang="ru-RU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οδίστρι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ας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; 11 февраля 1776 — 9 октября 1831) — русский и греческий государственный деятель, министр иностранных дел России (1816—1822 годы) и первый правитель независимой Греции (1827—1831 годы).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94282" y="4077072"/>
            <a:ext cx="38821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Князь Александр </a:t>
            </a:r>
            <a:r>
              <a:rPr lang="ru-RU" sz="16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Ипсилантис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-младший, в России Александр Константинович Ипсиланти -</a:t>
            </a:r>
            <a:r>
              <a:rPr lang="ru-RU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Αλέξ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ανδρος Υψηλάντης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—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руководитель Греческой революции, национальный герой Греции, российский генерал.</a:t>
            </a:r>
          </a:p>
        </p:txBody>
      </p:sp>
    </p:spTree>
    <p:extLst>
      <p:ext uri="{BB962C8B-B14F-4D97-AF65-F5344CB8AC3E}">
        <p14:creationId xmlns:p14="http://schemas.microsoft.com/office/powerpoint/2010/main" val="2571360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4564235" cy="229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3789040"/>
            <a:ext cx="61214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Наваринское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сражение</a:t>
            </a:r>
            <a:r>
              <a:rPr lang="el-GR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октябрь 1827г.) обеспечило поддержку греческого национально-освободительного движения, результатом которого по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Адрианопольскому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мирному договору 1829 года стала автономия Греции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-</a:t>
            </a:r>
            <a:r>
              <a:rPr lang="el-GR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Ναυμαχία Ναυαρίνου, Οκτώβριος 1827</a:t>
            </a:r>
            <a:endParaRPr lang="ru-RU" sz="1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87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192.168.0.106\Data\ДОКУМЕНТЫ1\2016\PROJECTS 2016\Библиотека 119,24-26.05.2016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2500551" cy="2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192.168.0.106\Data\ДОКУМЕНТЫ1\2016\ЛОГО 2016\ГКЦ новый\LOGO_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2842766" cy="106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5463" y="5146522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Греческий Культурный Центр, Москва</a:t>
            </a:r>
          </a:p>
          <a:p>
            <a:r>
              <a:rPr lang="en-US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www.hecucenter.ru</a:t>
            </a:r>
            <a:endParaRPr lang="ru-RU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5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55" y="530225"/>
            <a:ext cx="5586727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84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046" y="5157192"/>
            <a:ext cx="8183880" cy="67776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Пантикапей</a:t>
            </a:r>
            <a:endParaRPr lang="ru-RU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6" name="Picture 2" descr="\\192.168.0.106\Data\ДОКУМЕНТЫ1\2016\PROJECTS 2016\Парламентская газета,08.06\map_bospor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108349" cy="20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0.106\Data\ДОКУМЕНТЫ1\2016\PROJECTS 2016\Парламентская газета,08.06\pantikapei-s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3744416" cy="25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2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0.106\Data\ДОКУМЕНТЫ1\2016\PROJECTS 2016\Парламентская газета,08.06\колонизац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547872" cy="23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0.106\Data\ДОКУМЕНТЫ1\2016\PROJECTS 2016\Парламентская газета,08.06\тав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81559"/>
            <a:ext cx="5976664" cy="25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8124" y="1386354"/>
            <a:ext cx="4164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Великая Колонизация</a:t>
            </a:r>
            <a:endParaRPr lang="ru-RU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8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0.106\Data\ДОКУМЕНТЫ1\2016\PROJECTS 2016\Парламентская газета,08.06\cropped-1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7607498" cy="21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192.168.0.106\Data\ДОКУМЕНТЫ1\2016\PROJECTS 2016\Парламентская газета,08.06\1204550979_amfitiatr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730583" cy="24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0.106\Data\фото 2015\Керчь. Антигона\из фейсбука\10515128_705396189571318_292279779252121468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1071"/>
            <a:ext cx="3089376" cy="20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5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254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\\192.168.0.106\Data\ДОКУМЕНТЫ1\2016\PROJECTS 2016\Парламентская газета,08.06\koumpelid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0.106\Data\ДОКУМЕНТЫ1\2016\PROJECTS 2016\Парламентская газета,08.06\10397175_316184061877691_4341010691374174140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312368" cy="24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085184"/>
            <a:ext cx="6480720" cy="1138013"/>
          </a:xfrm>
        </p:spPr>
        <p:txBody>
          <a:bodyPr rtlCol="0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dirty="0">
                <a:ln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«Крещение Руси». Фреска работы В. М. Васнецова в киевском Владимирском соборе. 1896</a:t>
            </a: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00" y="548680"/>
            <a:ext cx="2426488" cy="388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9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211</TotalTime>
  <Words>752</Words>
  <Application>Microsoft Office PowerPoint</Application>
  <PresentationFormat>Экран (4:3)</PresentationFormat>
  <Paragraphs>52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Аспект</vt:lpstr>
      <vt:lpstr>     Россия – Греция:                     общие страницы истории</vt:lpstr>
      <vt:lpstr>Причерноморье</vt:lpstr>
      <vt:lpstr>Презентация PowerPoint</vt:lpstr>
      <vt:lpstr>Презентация PowerPoint</vt:lpstr>
      <vt:lpstr>Пантикапей</vt:lpstr>
      <vt:lpstr>Презентация PowerPoint</vt:lpstr>
      <vt:lpstr>Презентация PowerPoint</vt:lpstr>
      <vt:lpstr>Презентация PowerPoint</vt:lpstr>
      <vt:lpstr>Презентация PowerPoint</vt:lpstr>
      <vt:lpstr>В.Г.Перов «Первые христиане в Киеве». 1880. Картина иллюстрирует тайные встречи христиан в языческом Киеве</vt:lpstr>
      <vt:lpstr>Презентация PowerPoint</vt:lpstr>
      <vt:lpstr>Презентация PowerPoint</vt:lpstr>
      <vt:lpstr>ПАМЯТНИК СВЯТЫМ РАВНОАПОСТОЛЬНЫМ КИРИЛЛУ И МЕФОДИЮ В СЕВАСТОПОЛЕ-μνημειο κυριλλου και μεθοδιου στη χερσονησο σεβαστουποληΣ </vt:lpstr>
      <vt:lpstr>Μάξιμος ο Γραικός – Максим Грек; в миру — Михаи́л Триво́лис, русский религиозный публицист, писатель и переводчик. Этнический грек. Канонизирован Русской церковью в лике преподобных 21 января (3 февраля), обретение мощей 21 июня (4 июля), мощи в Успенском Соборе Троице-Сергиевой Лавры</vt:lpstr>
      <vt:lpstr>Презентация PowerPoint</vt:lpstr>
      <vt:lpstr>Феофа́н Грек — великий византийский иконописец, миниатюрист и мастер монументальных фресковых росписей.</vt:lpstr>
      <vt:lpstr>Παντοκράτωρ του αγιογράφου Θεοφάνους του Γραικού</vt:lpstr>
      <vt:lpstr>Презентация PowerPoint</vt:lpstr>
      <vt:lpstr>Презентация PowerPoint</vt:lpstr>
      <vt:lpstr>Презентация PowerPoint</vt:lpstr>
      <vt:lpstr>Иоанникий Лихуд (Ιωαννίκιος Λειχούδης, 1633 — 1717) и Софроний Лихуд (Σωφρόνιος Λειχούδης, 1652 — 1730)</vt:lpstr>
      <vt:lpstr>Братья Лихуды- основатели Славогреколатинской Академии / Μνημείο αδελφών Λειχούδη, ιδρυτών Σλαβογραικολατινικής Ακαδημίας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ФИЛИКИ ЭТЕРИЯ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Bonya</dc:creator>
  <cp:lastModifiedBy>Пользователь Компьют</cp:lastModifiedBy>
  <cp:revision>42</cp:revision>
  <dcterms:created xsi:type="dcterms:W3CDTF">2016-02-28T22:54:31Z</dcterms:created>
  <dcterms:modified xsi:type="dcterms:W3CDTF">2016-06-08T14:52:04Z</dcterms:modified>
</cp:coreProperties>
</file>